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77" r:id="rId4"/>
    <p:sldId id="285" r:id="rId5"/>
    <p:sldId id="265" r:id="rId6"/>
    <p:sldId id="279" r:id="rId7"/>
    <p:sldId id="280" r:id="rId8"/>
    <p:sldId id="286" r:id="rId9"/>
    <p:sldId id="281" r:id="rId10"/>
    <p:sldId id="282" r:id="rId11"/>
    <p:sldId id="287" r:id="rId12"/>
    <p:sldId id="28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>
        <p:scale>
          <a:sx n="114" d="100"/>
          <a:sy n="114" d="100"/>
        </p:scale>
        <p:origin x="414" y="15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B48F5-BACC-47D6-A0F7-82FBF9C6BC85}" type="datetimeFigureOut">
              <a:rPr lang="en-US"/>
              <a:t>4/29/2014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CAF8E-318A-4EFE-8633-D9E72ABCE0E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1CD00-5424-4675-AB18-2C419B060449}" type="datetimeFigureOut">
              <a:rPr lang="en-US"/>
              <a:t>4/29/2014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2CF44-2B13-41B4-A334-1CDF534EEBB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gray">
          <a:xfrm>
            <a:off x="0" y="2825016"/>
            <a:ext cx="12188952" cy="3180930"/>
          </a:xfrm>
          <a:prstGeom prst="rect">
            <a:avLst/>
          </a:prstGeom>
          <a:solidFill>
            <a:schemeClr val="bg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black">
          <a:xfrm>
            <a:off x="0" y="3075709"/>
            <a:ext cx="12188952" cy="2639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1066800" y="3165763"/>
            <a:ext cx="10058400" cy="171103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1066800" y="4953000"/>
            <a:ext cx="10058400" cy="6858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199"/>
            <a:ext cx="1943100" cy="56388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199"/>
            <a:ext cx="7048500" cy="56388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828800"/>
            <a:ext cx="9144000" cy="2743200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50653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76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76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2587" y="1600200"/>
            <a:ext cx="3122613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2" y="762000"/>
            <a:ext cx="6400800" cy="5334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01039" y="3429000"/>
            <a:ext cx="3124161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blackWhite">
          <a:xfrm>
            <a:off x="644091" y="640080"/>
            <a:ext cx="6675120" cy="5577840"/>
          </a:xfrm>
          <a:prstGeom prst="rect">
            <a:avLst/>
          </a:prstGeom>
          <a:solidFill>
            <a:srgbClr val="000000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7952" y="1600200"/>
            <a:ext cx="3127248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81251" y="777240"/>
            <a:ext cx="6400800" cy="530352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7952" y="3429000"/>
            <a:ext cx="3127248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62700"/>
            <a:ext cx="9906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37CC0096-1860-4642-9CD2-0079EA5E7CD1}" type="datetimeFigureOut">
              <a:rPr lang="en-US"/>
              <a:pPr/>
              <a:t>4/29/2014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362700"/>
            <a:ext cx="6881553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6362700"/>
            <a:ext cx="8382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E31375A4-56A4-47D6-9801-1991572033F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1508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317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060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NumberLink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Jordan Henck and Renee Li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in more detail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8750" b="6250"/>
          <a:stretch/>
        </p:blipFill>
        <p:spPr>
          <a:xfrm>
            <a:off x="3414712" y="3200400"/>
            <a:ext cx="53625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342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"Alphabet Connection: </a:t>
            </a:r>
            <a:r>
              <a:rPr lang="en-US" dirty="0" err="1"/>
              <a:t>Arukone</a:t>
            </a:r>
            <a:r>
              <a:rPr lang="en-US" dirty="0"/>
              <a:t> Review and Discussion | Touch Arcade." </a:t>
            </a:r>
            <a:r>
              <a:rPr lang="en-US" i="1" dirty="0"/>
              <a:t>Touch Arcade</a:t>
            </a:r>
            <a:r>
              <a:rPr lang="en-US" dirty="0"/>
              <a:t>. Web. 29 Apr. 2014.</a:t>
            </a:r>
          </a:p>
          <a:p>
            <a:r>
              <a:rPr lang="en-US" dirty="0"/>
              <a:t>"</a:t>
            </a:r>
            <a:r>
              <a:rPr lang="en-US" dirty="0" err="1"/>
              <a:t>Numberlink</a:t>
            </a:r>
            <a:r>
              <a:rPr lang="en-US" dirty="0"/>
              <a:t>." </a:t>
            </a:r>
            <a:r>
              <a:rPr lang="en-US" i="1" dirty="0"/>
              <a:t>Wikipedia</a:t>
            </a:r>
            <a:r>
              <a:rPr lang="en-US" dirty="0"/>
              <a:t>. Wikimedia Foundation, 15 Apr. 2014. Web. 29 Apr. 2014.</a:t>
            </a:r>
          </a:p>
          <a:p>
            <a:r>
              <a:rPr lang="en-US" dirty="0"/>
              <a:t>"Wire Storm - Fun and Addicting Logic Flow Puzzle Game." </a:t>
            </a:r>
            <a:r>
              <a:rPr lang="en-US" i="1" dirty="0"/>
              <a:t>App Store</a:t>
            </a:r>
            <a:r>
              <a:rPr lang="en-US" dirty="0"/>
              <a:t>. Web. 29 Apr. 2014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15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Game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89369" y="1371601"/>
            <a:ext cx="5840631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/>
              <a:t>Objective </a:t>
            </a:r>
          </a:p>
          <a:p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match the all the corresponding dots </a:t>
            </a:r>
            <a:r>
              <a:rPr lang="en-US" dirty="0" smtClean="0"/>
              <a:t>or numbers with </a:t>
            </a:r>
            <a:r>
              <a:rPr lang="en-US" dirty="0"/>
              <a:t>each other while leaving no white space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sz="2600" dirty="0" smtClean="0"/>
              <a:t>How to play </a:t>
            </a:r>
          </a:p>
          <a:p>
            <a:r>
              <a:rPr lang="en-US" dirty="0" smtClean="0"/>
              <a:t>Select which number you want to connect </a:t>
            </a:r>
          </a:p>
          <a:p>
            <a:r>
              <a:rPr lang="en-US" dirty="0" smtClean="0"/>
              <a:t>Then connect that number to its corresponding number by going left right up or down</a:t>
            </a:r>
          </a:p>
          <a:p>
            <a:r>
              <a:rPr lang="en-US" dirty="0" smtClean="0"/>
              <a:t>When one number is connected move on to the next number until all the numbers are connected and the board is completely filled</a:t>
            </a:r>
            <a:endParaRPr lang="en-US" dirty="0"/>
          </a:p>
        </p:txBody>
      </p:sp>
      <p:pic>
        <p:nvPicPr>
          <p:cNvPr id="7" name="Content Placeholder 6" descr="Game objective"/>
          <p:cNvPicPr>
            <a:picLocks noGrp="1"/>
          </p:cNvPicPr>
          <p:nvPr>
            <p:ph sz="half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88555"/>
            <a:ext cx="4343400" cy="203596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/>
          <p:cNvGrpSpPr/>
          <p:nvPr/>
        </p:nvGrpSpPr>
        <p:grpSpPr>
          <a:xfrm>
            <a:off x="1295400" y="4006700"/>
            <a:ext cx="4006769" cy="1449128"/>
            <a:chOff x="1295400" y="4006700"/>
            <a:chExt cx="4006769" cy="1449128"/>
          </a:xfrm>
        </p:grpSpPr>
        <p:sp>
          <p:nvSpPr>
            <p:cNvPr id="9" name="Right Arrow 8"/>
            <p:cNvSpPr/>
            <p:nvPr/>
          </p:nvSpPr>
          <p:spPr>
            <a:xfrm>
              <a:off x="3072715" y="4489622"/>
              <a:ext cx="266700" cy="158578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t="34090" r="73721" b="25505"/>
            <a:stretch/>
          </p:blipFill>
          <p:spPr>
            <a:xfrm>
              <a:off x="3626615" y="4006700"/>
              <a:ext cx="1675554" cy="1449128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t="34392" r="73958" b="25925"/>
            <a:stretch/>
          </p:blipFill>
          <p:spPr>
            <a:xfrm>
              <a:off x="1295400" y="4006700"/>
              <a:ext cx="1690649" cy="14491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240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and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828800"/>
            <a:ext cx="5486400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Invented in 1897 and was printed </a:t>
            </a:r>
            <a:r>
              <a:rPr lang="en-US" dirty="0"/>
              <a:t>in the Brooklyn Daily </a:t>
            </a:r>
            <a:r>
              <a:rPr lang="en-US" dirty="0" smtClean="0"/>
              <a:t>Eagle</a:t>
            </a:r>
          </a:p>
          <a:p>
            <a:r>
              <a:rPr lang="en-US" dirty="0" smtClean="0"/>
              <a:t>This </a:t>
            </a:r>
            <a:r>
              <a:rPr lang="en-US" dirty="0"/>
              <a:t>puzzle type was popularized in Japan 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 err="1"/>
              <a:t>Nikoli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ja-JP" altLang="en-US" dirty="0"/>
              <a:t>アルコネ</a:t>
            </a:r>
            <a:r>
              <a:rPr lang="en-US" altLang="ja-JP" dirty="0"/>
              <a:t>, </a:t>
            </a:r>
            <a:r>
              <a:rPr lang="en-US" dirty="0"/>
              <a:t>Alphabet Connection) </a:t>
            </a:r>
            <a:endParaRPr lang="en-US" dirty="0" smtClean="0"/>
          </a:p>
          <a:p>
            <a:pPr lvl="1"/>
            <a:r>
              <a:rPr lang="en-US" dirty="0" err="1" smtClean="0"/>
              <a:t>Nanbarinku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ja-JP" altLang="en-US" dirty="0"/>
              <a:t>ナンバーリンク</a:t>
            </a:r>
            <a:r>
              <a:rPr lang="en-US" altLang="ja-JP" dirty="0"/>
              <a:t>, </a:t>
            </a:r>
            <a:r>
              <a:rPr lang="en-US" dirty="0"/>
              <a:t>Number Link). </a:t>
            </a:r>
          </a:p>
          <a:p>
            <a:r>
              <a:rPr lang="en-US" dirty="0"/>
              <a:t>As of 2006, three books consisting entirely of </a:t>
            </a:r>
            <a:r>
              <a:rPr lang="en-US" dirty="0" err="1"/>
              <a:t>Numberlink</a:t>
            </a:r>
            <a:r>
              <a:rPr lang="en-US" dirty="0"/>
              <a:t> puzzles </a:t>
            </a:r>
            <a:r>
              <a:rPr lang="en-US" dirty="0" smtClean="0"/>
              <a:t>was published </a:t>
            </a:r>
            <a:r>
              <a:rPr lang="en-US" dirty="0"/>
              <a:t>by </a:t>
            </a:r>
            <a:r>
              <a:rPr lang="en-US" dirty="0" err="1"/>
              <a:t>Nikoli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Versions of this known as Wire Storm, Flow Free and Alphabet Connection have been released as apps for </a:t>
            </a:r>
            <a:r>
              <a:rPr lang="en-US" dirty="0" err="1"/>
              <a:t>iOS</a:t>
            </a:r>
            <a:r>
              <a:rPr lang="en-US" dirty="0"/>
              <a:t> and Android.</a:t>
            </a:r>
          </a:p>
        </p:txBody>
      </p:sp>
      <p:pic>
        <p:nvPicPr>
          <p:cNvPr id="2050" name="Picture 2" descr="File:Numberlink puzzle.sv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05" y="11430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le:Numberlink puzzle solution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838" y="11430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a4.mzstatic.com/us/r30/Purple/v4/15/f9/99/15f99919-a730-1307-b377-8ef34321c068/screen1024x1024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562" y="2903838"/>
            <a:ext cx="1536872" cy="2049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000" y="2903838"/>
            <a:ext cx="1801244" cy="3197207"/>
          </a:xfrm>
          <a:prstGeom prst="rect">
            <a:avLst/>
          </a:prstGeom>
        </p:spPr>
      </p:pic>
      <p:pic>
        <p:nvPicPr>
          <p:cNvPr id="8" name="Content Placeholder 6" descr="Game objective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955" y="5133854"/>
            <a:ext cx="2859045" cy="1340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594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Rules:</a:t>
            </a:r>
            <a:endParaRPr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en-US" dirty="0" smtClean="0"/>
              <a:t>User </a:t>
            </a:r>
            <a:r>
              <a:rPr lang="en-US" dirty="0"/>
              <a:t>selects which number they would like to </a:t>
            </a:r>
            <a:r>
              <a:rPr lang="en-US" dirty="0" smtClean="0"/>
              <a:t>connect</a:t>
            </a:r>
            <a:endParaRPr lang="en-US" dirty="0"/>
          </a:p>
          <a:p>
            <a:pPr marL="514350" indent="-514350">
              <a:buFont typeface="+mj-lt"/>
              <a:buAutoNum type="romanUcPeriod"/>
            </a:pPr>
            <a:r>
              <a:rPr lang="en-US" dirty="0" smtClean="0"/>
              <a:t>Use </a:t>
            </a:r>
            <a:r>
              <a:rPr lang="en-US" dirty="0"/>
              <a:t>the keys </a:t>
            </a:r>
            <a:r>
              <a:rPr lang="en-US" dirty="0" err="1"/>
              <a:t>a,w,d</a:t>
            </a:r>
            <a:r>
              <a:rPr lang="en-US" dirty="0"/>
              <a:t> and s to connect the number with its corresponding </a:t>
            </a:r>
            <a:r>
              <a:rPr lang="en-US" dirty="0" smtClean="0"/>
              <a:t>number</a:t>
            </a:r>
            <a:endParaRPr lang="en-US" dirty="0"/>
          </a:p>
          <a:p>
            <a:pPr marL="514350" indent="-514350">
              <a:buFont typeface="+mj-lt"/>
              <a:buAutoNum type="romanUcPeriod"/>
            </a:pPr>
            <a:r>
              <a:rPr lang="en-US" dirty="0" smtClean="0"/>
              <a:t>To </a:t>
            </a:r>
            <a:r>
              <a:rPr lang="en-US" dirty="0"/>
              <a:t>win the grid must be completely ﬁlled and each number must be connected to </a:t>
            </a:r>
            <a:r>
              <a:rPr lang="en-US" dirty="0" smtClean="0"/>
              <a:t>its corresponding number</a:t>
            </a:r>
            <a:endParaRPr lang="en-US" dirty="0"/>
          </a:p>
          <a:p>
            <a:pPr marL="514350" indent="-514350">
              <a:buFont typeface="+mj-lt"/>
              <a:buAutoNum type="romanUcPeriod"/>
            </a:pPr>
            <a:r>
              <a:rPr lang="en-US" dirty="0" smtClean="0"/>
              <a:t>Each </a:t>
            </a:r>
            <a:r>
              <a:rPr lang="en-US" dirty="0"/>
              <a:t>space may only be occupied by one line or </a:t>
            </a:r>
            <a:r>
              <a:rPr lang="en-US" dirty="0" smtClean="0"/>
              <a:t>number</a:t>
            </a:r>
            <a:endParaRPr lang="en-US" dirty="0"/>
          </a:p>
          <a:p>
            <a:pPr marL="514350" indent="-514350">
              <a:buFont typeface="+mj-lt"/>
              <a:buAutoNum type="romanUcPeriod"/>
            </a:pPr>
            <a:r>
              <a:rPr lang="en-US" dirty="0" smtClean="0"/>
              <a:t>Each </a:t>
            </a:r>
            <a:r>
              <a:rPr lang="en-US" dirty="0"/>
              <a:t>time when the user wants to use a spot that is already occupied the user will </a:t>
            </a:r>
            <a:r>
              <a:rPr lang="en-US" dirty="0" smtClean="0"/>
              <a:t>be given </a:t>
            </a:r>
            <a:r>
              <a:rPr lang="en-US" dirty="0"/>
              <a:t>the option to clear that entire </a:t>
            </a:r>
            <a:r>
              <a:rPr lang="en-US" dirty="0" smtClean="0"/>
              <a:t>path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282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05200" y="3124200"/>
            <a:ext cx="9144000" cy="2743200"/>
          </a:xfrm>
        </p:spPr>
        <p:txBody>
          <a:bodyPr/>
          <a:lstStyle/>
          <a:p>
            <a:r>
              <a:rPr lang="en-US" dirty="0" smtClean="0"/>
              <a:t>Demo Time!!</a:t>
            </a:r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066800" y="858173"/>
            <a:ext cx="10057863" cy="3637627"/>
            <a:chOff x="1295400" y="4006700"/>
            <a:chExt cx="4006769" cy="1449128"/>
          </a:xfrm>
        </p:grpSpPr>
        <p:sp>
          <p:nvSpPr>
            <p:cNvPr id="7" name="Right Arrow 6"/>
            <p:cNvSpPr/>
            <p:nvPr/>
          </p:nvSpPr>
          <p:spPr>
            <a:xfrm>
              <a:off x="3072715" y="4489622"/>
              <a:ext cx="266700" cy="158578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t="34090" r="73721" b="25505"/>
            <a:stretch/>
          </p:blipFill>
          <p:spPr>
            <a:xfrm>
              <a:off x="3626615" y="4006700"/>
              <a:ext cx="1675554" cy="144912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t="34392" r="73958" b="25925"/>
            <a:stretch/>
          </p:blipFill>
          <p:spPr>
            <a:xfrm>
              <a:off x="1295400" y="4006700"/>
              <a:ext cx="1690649" cy="14491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399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Setup</a:t>
            </a:r>
          </a:p>
          <a:p>
            <a:pPr lvl="1"/>
            <a:r>
              <a:rPr lang="en-US" dirty="0" smtClean="0"/>
              <a:t>Creates a random board</a:t>
            </a:r>
          </a:p>
          <a:p>
            <a:pPr lvl="1"/>
            <a:r>
              <a:rPr lang="en-US" dirty="0" smtClean="0"/>
              <a:t>Tests to see if the board has a  solution </a:t>
            </a:r>
          </a:p>
          <a:p>
            <a:r>
              <a:rPr lang="en-US" dirty="0" smtClean="0"/>
              <a:t>Play</a:t>
            </a:r>
          </a:p>
          <a:p>
            <a:pPr lvl="1"/>
            <a:r>
              <a:rPr lang="en-US" dirty="0" smtClean="0"/>
              <a:t>Allows the user to play the game</a:t>
            </a:r>
          </a:p>
          <a:p>
            <a:pPr lvl="1"/>
            <a:r>
              <a:rPr lang="en-US" dirty="0" smtClean="0"/>
              <a:t>Tests to see if the user completes the game</a:t>
            </a:r>
            <a:endParaRPr lang="en-US" dirty="0"/>
          </a:p>
          <a:p>
            <a:r>
              <a:rPr lang="en-US" dirty="0" smtClean="0"/>
              <a:t>Main</a:t>
            </a:r>
          </a:p>
          <a:p>
            <a:pPr lvl="1"/>
            <a:r>
              <a:rPr lang="en-US" dirty="0" smtClean="0"/>
              <a:t>Asks the user what type of board they want</a:t>
            </a:r>
          </a:p>
          <a:p>
            <a:pPr lvl="1"/>
            <a:r>
              <a:rPr lang="en-US" dirty="0" smtClean="0"/>
              <a:t>Calls other methods to run game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34392" r="73958" b="25925"/>
          <a:stretch/>
        </p:blipFill>
        <p:spPr>
          <a:xfrm>
            <a:off x="8367751" y="1600200"/>
            <a:ext cx="1157249" cy="9919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34090" r="73721" b="25505"/>
          <a:stretch/>
        </p:blipFill>
        <p:spPr>
          <a:xfrm>
            <a:off x="8367751" y="3239164"/>
            <a:ext cx="1146917" cy="99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2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Board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lvl="8"/>
            <a:r>
              <a:rPr lang="en-US" sz="2000" dirty="0" smtClean="0"/>
              <a:t>Path </a:t>
            </a:r>
            <a:r>
              <a:rPr lang="en-US" sz="2000" dirty="0" smtClean="0"/>
              <a:t>– Linked List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31" t="17358" r="69041" b="70788"/>
          <a:stretch/>
        </p:blipFill>
        <p:spPr>
          <a:xfrm>
            <a:off x="3048000" y="4343400"/>
            <a:ext cx="4978400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681" t="17284" r="84514" b="70369"/>
          <a:stretch/>
        </p:blipFill>
        <p:spPr>
          <a:xfrm>
            <a:off x="1863810" y="2152650"/>
            <a:ext cx="2202179" cy="1295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7191"/>
          <a:stretch/>
        </p:blipFill>
        <p:spPr>
          <a:xfrm>
            <a:off x="7696200" y="2800350"/>
            <a:ext cx="2643187" cy="70485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7696200" y="23622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317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060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Bitwise Structure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19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in more detail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5411" r="687"/>
          <a:stretch/>
        </p:blipFill>
        <p:spPr>
          <a:xfrm>
            <a:off x="3518264" y="1828800"/>
            <a:ext cx="5155471" cy="981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3862"/>
          <a:stretch/>
        </p:blipFill>
        <p:spPr>
          <a:xfrm>
            <a:off x="3518264" y="2590800"/>
            <a:ext cx="5155471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35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 in more detail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30357"/>
          <a:stretch/>
        </p:blipFill>
        <p:spPr>
          <a:xfrm>
            <a:off x="609600" y="1828800"/>
            <a:ext cx="5219600" cy="472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4335116"/>
            <a:ext cx="5219600" cy="1532284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/>
          <a:srcRect t="71428" b="1"/>
          <a:stretch/>
        </p:blipFill>
        <p:spPr>
          <a:xfrm>
            <a:off x="6324600" y="2396901"/>
            <a:ext cx="5219600" cy="193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5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 Computer 16x9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46CFF6F-D9AA-4BC0-911A-0A13567719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technology circuit board design presentation (widescreen)</Template>
  <TotalTime>0</TotalTime>
  <Words>326</Words>
  <Application>Microsoft Office PowerPoint</Application>
  <PresentationFormat>Widescreen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ＭＳ ゴシック</vt:lpstr>
      <vt:lpstr>Arial</vt:lpstr>
      <vt:lpstr>Candara</vt:lpstr>
      <vt:lpstr>Consolas</vt:lpstr>
      <vt:lpstr>Tech Computer 16x9</vt:lpstr>
      <vt:lpstr>NumberLink</vt:lpstr>
      <vt:lpstr>The Game</vt:lpstr>
      <vt:lpstr>History and Variations</vt:lpstr>
      <vt:lpstr>Rules:</vt:lpstr>
      <vt:lpstr>Demo Time!!</vt:lpstr>
      <vt:lpstr>How it works</vt:lpstr>
      <vt:lpstr>Structures</vt:lpstr>
      <vt:lpstr>Setup in more detail</vt:lpstr>
      <vt:lpstr>Play in more detail</vt:lpstr>
      <vt:lpstr>Main in more detail</vt:lpstr>
      <vt:lpstr>Bibliography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2014-04-28T01:25:45Z</dcterms:created>
  <dcterms:modified xsi:type="dcterms:W3CDTF">2014-04-29T08:09:22Z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TC029010269991</vt:lpwstr>
  </property>
</Properties>
</file>