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4" r:id="rId8"/>
    <p:sldId id="266" r:id="rId9"/>
    <p:sldId id="271" r:id="rId10"/>
    <p:sldId id="268" r:id="rId11"/>
    <p:sldId id="267" r:id="rId12"/>
    <p:sldId id="270" r:id="rId13"/>
    <p:sldId id="27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359" autoAdjust="0"/>
    <p:restoredTop sz="94660"/>
  </p:normalViewPr>
  <p:slideViewPr>
    <p:cSldViewPr snapToGrid="0">
      <p:cViewPr>
        <p:scale>
          <a:sx n="74" d="100"/>
          <a:sy n="74" d="100"/>
        </p:scale>
        <p:origin x="-120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5/1/2014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5/1/2014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5/1/2014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5/1/2014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5/1/2014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5/1/2014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altLang="zh-CN" sz="7000" dirty="0" smtClean="0"/>
              <a:t>Othello </a:t>
            </a:r>
            <a:endParaRPr lang="zh-CN" altLang="en-US" sz="70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sz="2000" dirty="0" smtClean="0"/>
              <a:t>Bryce Lewis</a:t>
            </a:r>
          </a:p>
          <a:p>
            <a:r>
              <a:rPr lang="en-US" altLang="zh-CN" sz="2000" dirty="0" smtClean="0"/>
              <a:t>Jia Li</a:t>
            </a:r>
          </a:p>
          <a:p>
            <a:r>
              <a:rPr lang="en-US" altLang="zh-CN" sz="2000" dirty="0" smtClean="0"/>
              <a:t>Emily Williams</a:t>
            </a:r>
          </a:p>
        </p:txBody>
      </p:sp>
    </p:spTree>
    <p:extLst>
      <p:ext uri="{BB962C8B-B14F-4D97-AF65-F5344CB8AC3E}">
        <p14:creationId xmlns:p14="http://schemas.microsoft.com/office/powerpoint/2010/main" val="231375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Structure and Design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86246" y="1951149"/>
            <a:ext cx="9720073" cy="402336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    </a:t>
            </a:r>
          </a:p>
          <a:p>
            <a:pPr marL="0" indent="0">
              <a:buNone/>
            </a:pPr>
            <a:r>
              <a:rPr lang="en-US" altLang="zh-CN" dirty="0" smtClean="0"/>
              <a:t>    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   </a:t>
            </a:r>
            <a:endParaRPr lang="en-US" altLang="zh-CN" dirty="0"/>
          </a:p>
        </p:txBody>
      </p:sp>
      <p:sp>
        <p:nvSpPr>
          <p:cNvPr id="6" name="矩形 5"/>
          <p:cNvSpPr/>
          <p:nvPr/>
        </p:nvSpPr>
        <p:spPr>
          <a:xfrm>
            <a:off x="1024128" y="2543354"/>
            <a:ext cx="71749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Enumerations </a:t>
            </a:r>
            <a:r>
              <a:rPr lang="en-US" altLang="zh-CN" dirty="0" smtClean="0"/>
              <a:t>+ type definitions</a:t>
            </a:r>
          </a:p>
          <a:p>
            <a:endParaRPr lang="en-US" altLang="zh-CN" dirty="0"/>
          </a:p>
          <a:p>
            <a:r>
              <a:rPr lang="en-US" altLang="zh-CN" dirty="0" smtClean="0"/>
              <a:t>Control flow statements + flags</a:t>
            </a:r>
          </a:p>
          <a:p>
            <a:endParaRPr lang="en-US" altLang="zh-CN" dirty="0"/>
          </a:p>
          <a:p>
            <a:r>
              <a:rPr lang="en-US" altLang="zh-CN" dirty="0" smtClean="0"/>
              <a:t>2-dimensional arrays used 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represent the board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store information about possible moves for the AI algorithm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		Dependency graph </a:t>
            </a:r>
            <a:r>
              <a:rPr lang="en-US" altLang="zh-CN" dirty="0" smtClean="0">
                <a:sym typeface="Wingdings" panose="05000000000000000000" pitchFamily="2" charset="2"/>
              </a:rPr>
              <a:t> </a:t>
            </a:r>
            <a:endParaRPr lang="en-US" altLang="zh-CN" dirty="0"/>
          </a:p>
          <a:p>
            <a:r>
              <a:rPr lang="en-US" altLang="zh-CN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90733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    </a:t>
            </a:r>
          </a:p>
          <a:p>
            <a:pPr marL="0" indent="0">
              <a:buNone/>
            </a:pPr>
            <a:r>
              <a:rPr lang="en-US" altLang="zh-CN" dirty="0" smtClean="0"/>
              <a:t>    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   </a:t>
            </a:r>
            <a:endParaRPr lang="en-US" altLang="zh-CN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7" b="4992"/>
          <a:stretch/>
        </p:blipFill>
        <p:spPr>
          <a:xfrm>
            <a:off x="1230397" y="133477"/>
            <a:ext cx="9307533" cy="6582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67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Structure and Design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24128" y="2286000"/>
            <a:ext cx="9720073" cy="34544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    </a:t>
            </a:r>
          </a:p>
          <a:p>
            <a:pPr marL="0" indent="0">
              <a:buNone/>
            </a:pPr>
            <a:r>
              <a:rPr lang="en-US" altLang="zh-CN" dirty="0" smtClean="0"/>
              <a:t>    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   </a:t>
            </a:r>
            <a:endParaRPr lang="en-US" altLang="zh-CN" dirty="0"/>
          </a:p>
        </p:txBody>
      </p:sp>
      <p:sp>
        <p:nvSpPr>
          <p:cNvPr id="6" name="矩形 5"/>
          <p:cNvSpPr/>
          <p:nvPr/>
        </p:nvSpPr>
        <p:spPr>
          <a:xfrm>
            <a:off x="1024128" y="2482394"/>
            <a:ext cx="71749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How does computer move work?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The computer generated opponent uses an AI based on a greedy algorithm. </a:t>
            </a:r>
          </a:p>
          <a:p>
            <a:endParaRPr lang="en-US" altLang="zh-CN" dirty="0"/>
          </a:p>
          <a:p>
            <a:r>
              <a:rPr lang="en-US" altLang="zh-CN" dirty="0" smtClean="0"/>
              <a:t>The crawler algorithm inspects each M on the board and stores the number of opponent’s tokens that would be flipped by the move.</a:t>
            </a:r>
          </a:p>
          <a:p>
            <a:endParaRPr lang="en-US" altLang="zh-CN" dirty="0"/>
          </a:p>
          <a:p>
            <a:r>
              <a:rPr lang="en-US" altLang="zh-CN" dirty="0" smtClean="0"/>
              <a:t>Computer move randomly selects a move out of the “best options” determined by crawler.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    </a:t>
            </a:r>
          </a:p>
          <a:p>
            <a:r>
              <a:rPr lang="en-US" altLang="zh-CN" dirty="0"/>
              <a:t>      </a:t>
            </a:r>
          </a:p>
          <a:p>
            <a:r>
              <a:rPr lang="en-US" altLang="zh-CN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03823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04503" y="-320039"/>
            <a:ext cx="12401006" cy="749807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5964" y="585216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 smtClean="0">
                <a:solidFill>
                  <a:srgbClr val="00FF00"/>
                </a:solidFill>
                <a:latin typeface="Courier New" panose="02070309020205020404" pitchFamily="49" charset="0"/>
                <a:ea typeface="Mathematica6Mono" panose="00000700000000000000" pitchFamily="2" charset="0"/>
                <a:cs typeface="Courier New" panose="02070309020205020404" pitchFamily="49" charset="0"/>
              </a:rPr>
              <a:t>GAME OVER</a:t>
            </a:r>
            <a:endParaRPr lang="en-US" sz="9600" b="1" dirty="0">
              <a:solidFill>
                <a:srgbClr val="00FF00"/>
              </a:solidFill>
              <a:latin typeface="Courier New" panose="02070309020205020404" pitchFamily="49" charset="0"/>
              <a:ea typeface="Mathematica6Mono" panose="00000700000000000000" pitchFamily="2" charset="0"/>
              <a:cs typeface="Courier New" panose="02070309020205020404" pitchFamily="49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806" y="2255655"/>
            <a:ext cx="2692389" cy="3376643"/>
          </a:xfrm>
        </p:spPr>
      </p:pic>
    </p:spTree>
    <p:extLst>
      <p:ext uri="{BB962C8B-B14F-4D97-AF65-F5344CB8AC3E}">
        <p14:creationId xmlns:p14="http://schemas.microsoft.com/office/powerpoint/2010/main" val="313948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Road Map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zh-CN" dirty="0" smtClean="0"/>
              <a:t>Game Overview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dirty="0" smtClean="0"/>
              <a:t>How to Play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dirty="0" smtClean="0"/>
              <a:t>Othello</a:t>
            </a:r>
            <a:r>
              <a:rPr lang="en-US" altLang="zh-CN" baseline="30000" dirty="0" smtClean="0"/>
              <a:t>+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dirty="0" smtClean="0"/>
              <a:t>Structure and Design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dirty="0" smtClean="0"/>
              <a:t>Questions and Comments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62398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Game Overview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dirty="0" smtClean="0"/>
              <a:t>Othello </a:t>
            </a:r>
            <a:r>
              <a:rPr lang="en-US" altLang="zh-CN" dirty="0"/>
              <a:t>is a two-person game </a:t>
            </a:r>
            <a:r>
              <a:rPr lang="en-US" altLang="zh-CN" dirty="0" smtClean="0"/>
              <a:t>played on an </a:t>
            </a:r>
          </a:p>
          <a:p>
            <a:pPr marL="0" indent="0">
              <a:buNone/>
            </a:pPr>
            <a:r>
              <a:rPr lang="en-US" altLang="zh-CN" dirty="0" smtClean="0"/>
              <a:t>eight-by-eight grid.</a:t>
            </a: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To make a move you must place a token that </a:t>
            </a:r>
          </a:p>
          <a:p>
            <a:pPr marL="0" indent="0">
              <a:buNone/>
            </a:pPr>
            <a:r>
              <a:rPr lang="en-US" altLang="zh-CN" dirty="0" smtClean="0"/>
              <a:t>“sandwiches” your opponent’s token(s).</a:t>
            </a: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The player with the most tokens on the board </a:t>
            </a:r>
          </a:p>
          <a:p>
            <a:pPr marL="0" indent="0">
              <a:buNone/>
            </a:pPr>
            <a:r>
              <a:rPr lang="en-US" altLang="zh-CN" dirty="0" smtClean="0"/>
              <a:t>at the end of game wins.</a:t>
            </a:r>
          </a:p>
          <a:p>
            <a:pPr marL="0" indent="0">
              <a:buNone/>
            </a:pPr>
            <a:r>
              <a:rPr lang="en-US" altLang="zh-CN" dirty="0" smtClean="0"/>
              <a:t>    </a:t>
            </a:r>
          </a:p>
          <a:p>
            <a:pPr marL="0" indent="0">
              <a:buNone/>
            </a:pPr>
            <a:r>
              <a:rPr lang="en-US" altLang="zh-CN" dirty="0" smtClean="0"/>
              <a:t>      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   </a:t>
            </a:r>
            <a:endParaRPr lang="en-US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389" y="2118573"/>
            <a:ext cx="3793067" cy="379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1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How to play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dirty="0" smtClean="0"/>
              <a:t>It’s O’s turn.</a:t>
            </a:r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Possible moves are marked M. </a:t>
            </a: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Once M is chosen, tokens will be flipped </a:t>
            </a:r>
          </a:p>
          <a:p>
            <a:pPr marL="0" indent="0">
              <a:buNone/>
            </a:pPr>
            <a:r>
              <a:rPr lang="en-US" altLang="zh-CN" dirty="0" smtClean="0"/>
              <a:t>based on the “sandwich” rules.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     </a:t>
            </a:r>
          </a:p>
          <a:p>
            <a:pPr marL="0" indent="0">
              <a:buNone/>
            </a:pPr>
            <a:r>
              <a:rPr lang="en-US" altLang="zh-CN" dirty="0" smtClean="0"/>
              <a:t>    </a:t>
            </a:r>
          </a:p>
          <a:p>
            <a:pPr marL="0" indent="0">
              <a:buNone/>
            </a:pPr>
            <a:r>
              <a:rPr lang="en-US" altLang="zh-CN" dirty="0" smtClean="0"/>
              <a:t>      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   </a:t>
            </a:r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780" y="2302933"/>
            <a:ext cx="3875701" cy="3875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53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How to play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dirty="0"/>
              <a:t>I</a:t>
            </a:r>
            <a:r>
              <a:rPr lang="en-US" altLang="zh-CN" dirty="0" smtClean="0"/>
              <a:t>t’s X’s turn.</a:t>
            </a:r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One possible move is </a:t>
            </a:r>
            <a:r>
              <a:rPr lang="en-US" altLang="zh-CN" dirty="0" smtClean="0"/>
              <a:t>marked M. </a:t>
            </a: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This case, two directions will get flipped.     </a:t>
            </a:r>
          </a:p>
          <a:p>
            <a:pPr marL="0" indent="0">
              <a:buNone/>
            </a:pPr>
            <a:r>
              <a:rPr lang="en-US" altLang="zh-CN" dirty="0" smtClean="0"/>
              <a:t>    </a:t>
            </a:r>
          </a:p>
          <a:p>
            <a:pPr marL="0" indent="0">
              <a:buNone/>
            </a:pPr>
            <a:r>
              <a:rPr lang="en-US" altLang="zh-CN" dirty="0" smtClean="0"/>
              <a:t>      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   </a:t>
            </a:r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99" y="2302933"/>
            <a:ext cx="3875701" cy="38757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98" y="2302933"/>
            <a:ext cx="3875702" cy="3875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46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How to play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dirty="0"/>
              <a:t>It’s X’s turn.</a:t>
            </a: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One possible move is </a:t>
            </a:r>
            <a:r>
              <a:rPr lang="en-US" altLang="zh-CN" dirty="0" smtClean="0"/>
              <a:t>marked </a:t>
            </a:r>
            <a:r>
              <a:rPr lang="en-US" altLang="zh-CN" dirty="0"/>
              <a:t>M. </a:t>
            </a: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This case, two directions will get flipped.     </a:t>
            </a:r>
          </a:p>
          <a:p>
            <a:pPr marL="0" indent="0">
              <a:buNone/>
            </a:pPr>
            <a:r>
              <a:rPr lang="en-US" altLang="zh-CN" dirty="0" smtClean="0"/>
              <a:t>    </a:t>
            </a:r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99" y="2302933"/>
            <a:ext cx="3875701" cy="38757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98" y="2302933"/>
            <a:ext cx="3875702" cy="387570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97" y="2285999"/>
            <a:ext cx="3892635" cy="389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09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How to play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dirty="0" smtClean="0"/>
              <a:t>We have covered all the basic rules.</a:t>
            </a:r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If there are no </a:t>
            </a:r>
            <a:r>
              <a:rPr lang="en-US" altLang="zh-CN" dirty="0" smtClean="0"/>
              <a:t>moves available for </a:t>
            </a:r>
            <a:r>
              <a:rPr lang="en-US" altLang="zh-CN" dirty="0" smtClean="0"/>
              <a:t>a player, their </a:t>
            </a:r>
            <a:r>
              <a:rPr lang="en-US" altLang="zh-CN" dirty="0" smtClean="0"/>
              <a:t>turn </a:t>
            </a:r>
            <a:r>
              <a:rPr lang="en-US" altLang="zh-CN" dirty="0" smtClean="0"/>
              <a:t>is </a:t>
            </a:r>
            <a:r>
              <a:rPr lang="en-US" altLang="zh-CN" dirty="0" smtClean="0"/>
              <a:t>passed.</a:t>
            </a: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If both players are passed, the game will end. </a:t>
            </a:r>
            <a:endParaRPr lang="en-US" altLang="zh-CN" dirty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When the games ends, whoever has the most tokens on the board wins.</a:t>
            </a: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    </a:t>
            </a:r>
          </a:p>
          <a:p>
            <a:pPr marL="0" indent="0">
              <a:buNone/>
            </a:pPr>
            <a:r>
              <a:rPr lang="en-US" altLang="zh-CN" dirty="0" smtClean="0"/>
              <a:t>      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   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20855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Othello</a:t>
            </a:r>
            <a:r>
              <a:rPr lang="en-US" altLang="zh-CN" baseline="30000" dirty="0"/>
              <a:t>+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dirty="0" smtClean="0"/>
              <a:t>In Othello</a:t>
            </a:r>
            <a:r>
              <a:rPr lang="en-US" altLang="zh-CN" baseline="30000" dirty="0" smtClean="0"/>
              <a:t>+</a:t>
            </a:r>
            <a:r>
              <a:rPr lang="en-US" altLang="zh-CN" dirty="0" smtClean="0"/>
              <a:t>, all of the old rules apply. </a:t>
            </a:r>
          </a:p>
          <a:p>
            <a:pPr marL="0" indent="0">
              <a:buNone/>
            </a:pPr>
            <a:r>
              <a:rPr lang="en-US" altLang="zh-CN" dirty="0" smtClean="0"/>
              <a:t>Before the game begins, you can choose from three different player modes.</a:t>
            </a:r>
          </a:p>
          <a:p>
            <a:pPr marL="0" indent="0">
              <a:buNone/>
            </a:pPr>
            <a:r>
              <a:rPr lang="en-US" altLang="zh-CN" dirty="0"/>
              <a:t>Once you have chosen </a:t>
            </a:r>
            <a:r>
              <a:rPr lang="en-US" altLang="zh-CN" dirty="0" smtClean="0"/>
              <a:t>your </a:t>
            </a:r>
            <a:r>
              <a:rPr lang="en-US" altLang="zh-CN" dirty="0"/>
              <a:t>game </a:t>
            </a:r>
            <a:r>
              <a:rPr lang="en-US" altLang="zh-CN" dirty="0" smtClean="0"/>
              <a:t>mode, </a:t>
            </a:r>
            <a:r>
              <a:rPr lang="en-US" altLang="zh-CN" dirty="0"/>
              <a:t>there is an additional option for "bonus mode."  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Bonus mode runs a special game that involves a hidden “bonus” square.  When the square is played upon by one player, it acts as a normal token, but additionally flips one of the opponent’s tokens (chosen at random) to the symbol of the player who hit the bonus.</a:t>
            </a:r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    </a:t>
            </a:r>
          </a:p>
          <a:p>
            <a:pPr marL="0" indent="0">
              <a:buNone/>
            </a:pPr>
            <a:r>
              <a:rPr lang="en-US" altLang="zh-CN" dirty="0" smtClean="0"/>
              <a:t>    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   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6693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Othello</a:t>
            </a:r>
            <a:r>
              <a:rPr lang="en-US" altLang="zh-CN" baseline="30000" dirty="0" smtClean="0"/>
              <a:t>+</a:t>
            </a:r>
            <a:r>
              <a:rPr lang="en-US" altLang="zh-CN" dirty="0" smtClean="0"/>
              <a:t> Demo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mtClean="0"/>
              <a:t>README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Human vs. Human</a:t>
            </a:r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Human vs. Computer</a:t>
            </a:r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Computer vs. Computer</a:t>
            </a:r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    </a:t>
            </a:r>
          </a:p>
          <a:p>
            <a:pPr marL="0" indent="0">
              <a:buNone/>
            </a:pPr>
            <a:r>
              <a:rPr lang="en-US" altLang="zh-CN" dirty="0" smtClean="0"/>
              <a:t>    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   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07718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积分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216</TotalTime>
  <Words>437</Words>
  <Application>Microsoft Office PowerPoint</Application>
  <PresentationFormat>Custom</PresentationFormat>
  <Paragraphs>136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积分</vt:lpstr>
      <vt:lpstr>Othello </vt:lpstr>
      <vt:lpstr>Road Map</vt:lpstr>
      <vt:lpstr>Game Overview</vt:lpstr>
      <vt:lpstr>How to play</vt:lpstr>
      <vt:lpstr>How to play</vt:lpstr>
      <vt:lpstr>How to play</vt:lpstr>
      <vt:lpstr>How to play</vt:lpstr>
      <vt:lpstr>Othello+</vt:lpstr>
      <vt:lpstr>Othello+ Demo</vt:lpstr>
      <vt:lpstr>Structure and Design</vt:lpstr>
      <vt:lpstr>PowerPoint Presentation</vt:lpstr>
      <vt:lpstr>Structure and Design</vt:lpstr>
      <vt:lpstr>GAME OVER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Othello</dc:title>
  <dc:creator>JIA</dc:creator>
  <cp:lastModifiedBy>Emily Faix Williams</cp:lastModifiedBy>
  <cp:revision>42</cp:revision>
  <dcterms:created xsi:type="dcterms:W3CDTF">2014-04-29T02:04:27Z</dcterms:created>
  <dcterms:modified xsi:type="dcterms:W3CDTF">2014-05-01T13:41:42Z</dcterms:modified>
</cp:coreProperties>
</file>